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6"/>
  </p:notesMasterIdLst>
  <p:sldIdLst>
    <p:sldId id="256" r:id="rId2"/>
    <p:sldId id="257" r:id="rId3"/>
    <p:sldId id="288" r:id="rId4"/>
    <p:sldId id="278" r:id="rId5"/>
    <p:sldId id="279" r:id="rId6"/>
    <p:sldId id="280" r:id="rId7"/>
    <p:sldId id="281" r:id="rId8"/>
    <p:sldId id="282" r:id="rId9"/>
    <p:sldId id="283" r:id="rId10"/>
    <p:sldId id="284" r:id="rId11"/>
    <p:sldId id="285" r:id="rId12"/>
    <p:sldId id="286" r:id="rId13"/>
    <p:sldId id="287" r:id="rId14"/>
    <p:sldId id="289" r:id="rId15"/>
  </p:sldIdLst>
  <p:sldSz cx="9144000" cy="5143500" type="screen16x9"/>
  <p:notesSz cx="6858000" cy="9144000"/>
  <p:embeddedFontLst>
    <p:embeddedFont>
      <p:font typeface="Lato" panose="020F0502020204030203"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iIAdwnwG3cBsTVW5G4O/dVmOli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4"/>
  </p:normalViewPr>
  <p:slideViewPr>
    <p:cSldViewPr snapToGrid="0">
      <p:cViewPr varScale="1">
        <p:scale>
          <a:sx n="138" d="100"/>
          <a:sy n="138" d="100"/>
        </p:scale>
        <p:origin x="88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59"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8"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efc4d5b67f_1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efc4d5b67f_1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fc4d5b67f_1_2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efc4d5b67f_1_2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efc4d5b67f_1_2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efc4d5b67f_1_2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efc4d5b67f_1_2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efc4d5b67f_1_2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efc4d5b67f_1_2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efc4d5b67f_1_2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fc4d5b67f_1_2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fc4d5b67f_1_2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fc4d5b67f_1_2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1" name="Google Shape;281;gefc4d5b67f_1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fc4d5b67f_1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fc4d5b67f_1_2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efc4d5b67f_1_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efc4d5b67f_1_2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efc4d5b67f_1_2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efc4d5b67f_1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6"/>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8"/>
          <p:cNvSpPr txBox="1">
            <a:spLocks noGrp="1"/>
          </p:cNvSpPr>
          <p:nvPr>
            <p:ph type="body" idx="1"/>
          </p:nvPr>
        </p:nvSpPr>
        <p:spPr>
          <a:xfrm>
            <a:off x="311700" y="1297000"/>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body" idx="2"/>
          </p:nvPr>
        </p:nvSpPr>
        <p:spPr>
          <a:xfrm>
            <a:off x="4832400" y="1297075"/>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10"/>
          <p:cNvSpPr txBox="1">
            <a:spLocks noGrp="1"/>
          </p:cNvSpPr>
          <p:nvPr>
            <p:ph type="body" idx="1"/>
          </p:nvPr>
        </p:nvSpPr>
        <p:spPr>
          <a:xfrm>
            <a:off x="311700" y="1176700"/>
            <a:ext cx="2808000" cy="3224400"/>
          </a:xfrm>
          <a:prstGeom prst="rect">
            <a:avLst/>
          </a:prstGeom>
          <a:solidFill>
            <a:srgbClr val="FFFFFF"/>
          </a:solid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12"/>
          <p:cNvSpPr txBox="1">
            <a:spLocks noGrp="1"/>
          </p:cNvSpPr>
          <p:nvPr>
            <p:ph type="subTitle" idx="1"/>
          </p:nvPr>
        </p:nvSpPr>
        <p:spPr>
          <a:xfrm>
            <a:off x="265500" y="2803075"/>
            <a:ext cx="4045200" cy="1235100"/>
          </a:xfrm>
          <a:prstGeom prst="rect">
            <a:avLst/>
          </a:prstGeom>
          <a:solidFill>
            <a:srgbClr val="FFFFFF"/>
          </a:solid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2"/>
          <p:cNvSpPr txBox="1">
            <a:spLocks noGrp="1"/>
          </p:cNvSpPr>
          <p:nvPr>
            <p:ph type="body" idx="2"/>
          </p:nvPr>
        </p:nvSpPr>
        <p:spPr>
          <a:xfrm>
            <a:off x="4939500" y="724075"/>
            <a:ext cx="3837000" cy="3695100"/>
          </a:xfrm>
          <a:prstGeom prst="rect">
            <a:avLst/>
          </a:prstGeom>
          <a:solidFill>
            <a:srgbClr val="FFFFFF"/>
          </a:solid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letter.ly/how-many-people-get-their-news-from-social-media/"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Clr>
                <a:schemeClr val="dk1"/>
              </a:buClr>
              <a:buSzPts val="1100"/>
              <a:buFont typeface="Arial"/>
              <a:buNone/>
            </a:pPr>
            <a:r>
              <a:rPr lang="de" sz="3700">
                <a:solidFill>
                  <a:schemeClr val="dk1"/>
                </a:solidFill>
              </a:rPr>
              <a:t>The Psychology behind Fake News &amp; Applying the methodology and mechanisms to detect Fake News</a:t>
            </a:r>
            <a:endParaRPr sz="37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gefc4d5b67f_1_26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7. 71%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negatively</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affects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own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political</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discussions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friends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family</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members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(Statista)</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majority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willing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aligns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own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political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views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This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often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happens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regardless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source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since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don’t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bother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verify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This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71%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negative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effects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political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discussions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friends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family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members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Clr>
                <a:schemeClr val="dk1"/>
              </a:buClr>
              <a:buSzPts val="1100"/>
              <a:buFont typeface="Arial"/>
              <a:buNone/>
            </a:pPr>
            <a:endParaRPr sz="1100" dirty="0">
              <a:solidFill>
                <a:schemeClr val="dk1"/>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05" name="Google Shape;305;gefc4d5b67f_1_26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306" name="Google Shape;306;gefc4d5b67f_1_26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3FB9C0BD-31A9-6C4D-95BE-2BEBE1C3CF4A}"/>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gefc4d5b67f_1_26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8. 67%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Americans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have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across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social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(Ipsos, Statista)</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Americans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prevalent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social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67%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personally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encountered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Furthermore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69%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think</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platforms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doing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enough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prevent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even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directly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blame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sites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deliberately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spreading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misinformation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This also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perception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social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impact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12" name="Google Shape;312;gefc4d5b67f_1_26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313" name="Google Shape;313;gefc4d5b67f_1_26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38E6C0E2-D1C8-D646-8E67-BA91D50D74A6}"/>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efc4d5b67f_1_283"/>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9. 53%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American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adults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social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(Pew Research Center)</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According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2020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survey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just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over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half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American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adults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(53%) </a:t>
            </a:r>
            <a:r>
              <a:rPr lang="de" sz="1400" dirty="0">
                <a:solidFill>
                  <a:srgbClr val="363F83"/>
                </a:solidFill>
                <a:highlight>
                  <a:srgbClr val="FFFFFF"/>
                </a:highlight>
                <a:uFill>
                  <a:noFill/>
                </a:uFill>
                <a:latin typeface="Lato" panose="020F0502020204030203" pitchFamily="34" charset="0"/>
                <a:ea typeface="Lato" panose="020F0502020204030203" pitchFamily="34" charset="0"/>
                <a:cs typeface="Lato" panose="020F0502020204030203" pitchFamily="34" charset="0"/>
                <a:sym typeface="Arial"/>
                <a:hlinkClick r:id="rId3">
                  <a:extLst>
                    <a:ext uri="{A12FA001-AC4F-418D-AE19-62706E023703}">
                      <ahyp:hlinkClr xmlns:ahyp="http://schemas.microsoft.com/office/drawing/2018/hyperlinkcolor" val="tx"/>
                    </a:ext>
                  </a:extLst>
                </a:hlinkClick>
              </a:rPr>
              <a:t>get their news from social 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Sadly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many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habit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making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active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effort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flag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down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polarizing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According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platforms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themselves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should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encourage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such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behavior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raise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immunity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through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education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19" name="Google Shape;319;gefc4d5b67f_1_28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
        <p:nvSpPr>
          <p:cNvPr id="320" name="Google Shape;320;gefc4d5b67f_1_283"/>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1FCDDB8C-A24B-F049-AB8A-315572873B42}"/>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gefc4d5b67f_1_289"/>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10. 28%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authors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both</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stories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arXiv</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author’s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reputation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estimate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credible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might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reliable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method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Namely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28%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all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authors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both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stories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This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completely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ruins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idea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categorizing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authors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authors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26" name="Google Shape;326;gefc4d5b67f_1_28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
        <p:nvSpPr>
          <p:cNvPr id="327" name="Google Shape;327;gefc4d5b67f_1_289"/>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00C7F56F-A06D-DF40-8792-76011130C84D}"/>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E3CD3-B0A1-B64D-9142-3C964EC32669}"/>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AAE14D46-D2F0-0F43-B969-702082F575F3}"/>
              </a:ext>
            </a:extLst>
          </p:cNvPr>
          <p:cNvSpPr>
            <a:spLocks noGrp="1"/>
          </p:cNvSpPr>
          <p:nvPr>
            <p:ph type="body" idx="1"/>
          </p:nvPr>
        </p:nvSpPr>
        <p:spPr/>
        <p:txBody>
          <a:bodyPr/>
          <a:lstStyle/>
          <a:p>
            <a:pPr marL="114300" indent="0" fontAlgn="base">
              <a:buNone/>
            </a:pPr>
            <a:r>
              <a:rPr lang="en-GB" sz="1400" dirty="0">
                <a:solidFill>
                  <a:schemeClr val="tx1"/>
                </a:solidFill>
              </a:rPr>
              <a:t>Djordjevic, M., 2021. </a:t>
            </a:r>
            <a:r>
              <a:rPr lang="en-GB" sz="1400" i="1" dirty="0">
                <a:solidFill>
                  <a:schemeClr val="tx1"/>
                </a:solidFill>
              </a:rPr>
              <a:t>27 Alarming Fake News Statistics [The 2021 Edition]</a:t>
            </a:r>
            <a:r>
              <a:rPr lang="en-GB" sz="1400" dirty="0">
                <a:solidFill>
                  <a:schemeClr val="tx1"/>
                </a:solidFill>
              </a:rPr>
              <a:t>. [online] </a:t>
            </a:r>
            <a:r>
              <a:rPr lang="en-GB" sz="1400" dirty="0" err="1">
                <a:solidFill>
                  <a:schemeClr val="tx1"/>
                </a:solidFill>
              </a:rPr>
              <a:t>Letter.ly</a:t>
            </a:r>
            <a:r>
              <a:rPr lang="en-GB" sz="1400" dirty="0">
                <a:solidFill>
                  <a:schemeClr val="tx1"/>
                </a:solidFill>
              </a:rPr>
              <a:t>. Available at: &lt;https://</a:t>
            </a:r>
            <a:r>
              <a:rPr lang="en-GB" sz="1400" dirty="0" err="1">
                <a:solidFill>
                  <a:schemeClr val="tx1"/>
                </a:solidFill>
              </a:rPr>
              <a:t>letter.ly</a:t>
            </a:r>
            <a:r>
              <a:rPr lang="en-GB" sz="1400" dirty="0">
                <a:solidFill>
                  <a:schemeClr val="tx1"/>
                </a:solidFill>
              </a:rPr>
              <a:t>/fake-news-statistics/&gt; [Accessed 4 October 2021].</a:t>
            </a:r>
          </a:p>
          <a:p>
            <a:pPr marL="114300" indent="0">
              <a:buNone/>
            </a:pPr>
            <a:br>
              <a:rPr lang="en-GB" sz="1400" dirty="0">
                <a:solidFill>
                  <a:schemeClr val="tx1"/>
                </a:solidFill>
              </a:rPr>
            </a:br>
            <a:r>
              <a:rPr lang="en-GB" sz="1400" dirty="0" err="1">
                <a:solidFill>
                  <a:schemeClr val="tx1"/>
                </a:solidFill>
              </a:rPr>
              <a:t>Forgas</a:t>
            </a:r>
            <a:r>
              <a:rPr lang="en-GB" sz="1400" dirty="0">
                <a:solidFill>
                  <a:schemeClr val="tx1"/>
                </a:solidFill>
              </a:rPr>
              <a:t>, J. and Baumeister, R., 2019. </a:t>
            </a:r>
            <a:r>
              <a:rPr lang="en-GB" sz="1400" i="1" dirty="0">
                <a:solidFill>
                  <a:schemeClr val="tx1"/>
                </a:solidFill>
              </a:rPr>
              <a:t>The Social Psychology of Gullibility: Fake News, Conspiracy Theories, and Irrational Beliefs</a:t>
            </a:r>
            <a:r>
              <a:rPr lang="en-GB" sz="1400" dirty="0">
                <a:solidFill>
                  <a:schemeClr val="tx1"/>
                </a:solidFill>
              </a:rPr>
              <a:t>. Routledge.</a:t>
            </a:r>
          </a:p>
          <a:p>
            <a:pPr marL="114300" indent="0">
              <a:buNone/>
            </a:pPr>
            <a:endParaRPr lang="en-GB" sz="1400" dirty="0">
              <a:solidFill>
                <a:schemeClr val="tx1"/>
              </a:solidFill>
            </a:endParaRPr>
          </a:p>
          <a:p>
            <a:pPr marL="114300" indent="0">
              <a:buNone/>
            </a:pPr>
            <a:r>
              <a:rPr lang="en-GB" sz="1400" dirty="0" err="1">
                <a:solidFill>
                  <a:schemeClr val="tx1"/>
                </a:solidFill>
              </a:rPr>
              <a:t>Safieddine</a:t>
            </a:r>
            <a:r>
              <a:rPr lang="en-GB" sz="1400" dirty="0">
                <a:solidFill>
                  <a:schemeClr val="tx1"/>
                </a:solidFill>
              </a:rPr>
              <a:t>, F. and Ibrahim, Y., 2020. </a:t>
            </a:r>
            <a:r>
              <a:rPr lang="en-GB" sz="1400" i="1" dirty="0">
                <a:solidFill>
                  <a:schemeClr val="tx1"/>
                </a:solidFill>
              </a:rPr>
              <a:t>Fake News in an Era of Social Media: Tracking Viral Contagion</a:t>
            </a:r>
            <a:r>
              <a:rPr lang="en-GB" sz="1400" dirty="0">
                <a:solidFill>
                  <a:schemeClr val="tx1"/>
                </a:solidFill>
              </a:rPr>
              <a:t>. Rowman &amp; Littlefield.</a:t>
            </a:r>
          </a:p>
        </p:txBody>
      </p:sp>
      <p:sp>
        <p:nvSpPr>
          <p:cNvPr id="4" name="Slide Number Placeholder 3">
            <a:extLst>
              <a:ext uri="{FF2B5EF4-FFF2-40B4-BE49-F238E27FC236}">
                <a16:creationId xmlns:a16="http://schemas.microsoft.com/office/drawing/2014/main" id="{7FB2EEB5-24B2-814D-ABC1-345BDAAD9D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14</a:t>
            </a:fld>
            <a:endParaRPr lang="de"/>
          </a:p>
        </p:txBody>
      </p:sp>
    </p:spTree>
    <p:extLst>
      <p:ext uri="{BB962C8B-B14F-4D97-AF65-F5344CB8AC3E}">
        <p14:creationId xmlns:p14="http://schemas.microsoft.com/office/powerpoint/2010/main" val="899142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The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Psychology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behind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Fact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Trust in Media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Statistics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2021</a:t>
            </a:r>
            <a:endParaRPr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Activities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build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empire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&amp; Reverse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Create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A2A60-835C-7940-9277-021BBAEF43CF}"/>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DF464326-01F5-CC42-B0F1-B134D69181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9D50CD10-A7C0-1D4D-BA18-C84AB93A50F3}"/>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sz="3600" b="1" dirty="0">
                <a:latin typeface="Lato" panose="020F0502020204030203" pitchFamily="34" charset="0"/>
                <a:ea typeface="Lato" panose="020F0502020204030203" pitchFamily="34" charset="0"/>
                <a:cs typeface="Lato" panose="020F0502020204030203" pitchFamily="34" charset="0"/>
                <a:sym typeface="Teko"/>
              </a:rPr>
              <a:t>Trust in Media </a:t>
            </a:r>
            <a:r>
              <a:rPr lang="de-DE" sz="3600" b="1" dirty="0" err="1">
                <a:latin typeface="Lato" panose="020F0502020204030203" pitchFamily="34" charset="0"/>
                <a:ea typeface="Lato" panose="020F0502020204030203" pitchFamily="34" charset="0"/>
                <a:cs typeface="Lato" panose="020F0502020204030203" pitchFamily="34" charset="0"/>
                <a:sym typeface="Teko"/>
              </a:rPr>
              <a:t>Statistics</a:t>
            </a:r>
            <a:r>
              <a:rPr lang="de-DE" sz="3600" b="1" dirty="0">
                <a:latin typeface="Lato" panose="020F0502020204030203" pitchFamily="34" charset="0"/>
                <a:ea typeface="Lato" panose="020F0502020204030203" pitchFamily="34" charset="0"/>
                <a:cs typeface="Lato" panose="020F0502020204030203" pitchFamily="34" charset="0"/>
                <a:sym typeface="Teko"/>
              </a:rPr>
              <a:t> 2021</a:t>
            </a:r>
          </a:p>
        </p:txBody>
      </p:sp>
      <p:sp>
        <p:nvSpPr>
          <p:cNvPr id="6" name="Google Shape;93;p3">
            <a:extLst>
              <a:ext uri="{FF2B5EF4-FFF2-40B4-BE49-F238E27FC236}">
                <a16:creationId xmlns:a16="http://schemas.microsoft.com/office/drawing/2014/main" id="{5032B3F3-651D-C743-9FB8-AA34BCF6F837}"/>
              </a:ext>
            </a:extLst>
          </p:cNvPr>
          <p:cNvSpPr txBox="1"/>
          <p:nvPr/>
        </p:nvSpPr>
        <p:spPr>
          <a:xfrm>
            <a:off x="1170600" y="1198555"/>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3</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2799018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efc4d5b67f_1_223"/>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263" name="Google Shape;263;gefc4d5b67f_1_223"/>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1. Media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worldwide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dropped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by</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8%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between</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2020 and 2021.</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(Edelman)</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Each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year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losing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statistics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According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2021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survey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53%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worldwide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still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half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population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significant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decrease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from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61% in 2020. Most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(61%)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cite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lack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objectivity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reason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loss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Furthermore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59%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organizations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exaggerate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entirely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fabricate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support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ideology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64" name="Google Shape;264;gefc4d5b67f_1_22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
        <p:nvSpPr>
          <p:cNvPr id="5" name="Google Shape;102;gdfc22fcbb0_0_0">
            <a:extLst>
              <a:ext uri="{FF2B5EF4-FFF2-40B4-BE49-F238E27FC236}">
                <a16:creationId xmlns:a16="http://schemas.microsoft.com/office/drawing/2014/main" id="{20288CC9-4DC3-6345-83A4-3684B5041DF9}"/>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gefc4d5b67f_1_23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2. 27%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male and 26%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female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consumers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reports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time.</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(Statista)</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seems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gender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major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determiner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aptitude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doubt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According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recent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survey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27%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male and 26%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female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participants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spreads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time.</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Concerning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sometimes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reports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difference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between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two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genders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negligible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significant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6-point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difference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among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those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said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13%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women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vs. 7%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70" name="Google Shape;270;gefc4d5b67f_1_23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271" name="Google Shape;271;gefc4d5b67f_1_23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410CD8BE-2F76-DB4A-AD7C-59F0A9B7F67A}"/>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gefc4d5b67f_1_23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3. 32%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over</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65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say</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outlets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spread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(Statista)</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younger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demographic</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often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accused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skepticism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older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demographic</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predominantly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blames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mainstream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outlets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spreading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alternative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facts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fact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32%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Americans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over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65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popular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distributes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other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22%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under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30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belief.</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77" name="Google Shape;277;gefc4d5b67f_1_23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278" name="Google Shape;278;gefc4d5b67f_1_23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48FEA6BA-7C0B-D744-8258-AE6E31514B95}"/>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gefc4d5b67f_1_24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4. 35.5%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millennials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read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political</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via Facebook.</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YPulse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third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US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millennials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getting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from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Facebook,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hoax</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severe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threat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14.2%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Gen-Zers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look</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Facebook, but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immune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either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34.8%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updates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from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YouTube,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known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giving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creators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platform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falsified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The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biggest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concern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sites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address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rising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trend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social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misinformation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84" name="Google Shape;284;gefc4d5b67f_1_24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285" name="Google Shape;285;gefc4d5b67f_1_24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F8F882FE-7502-124A-984D-B77E115BF728}"/>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gefc4d5b67f_1_24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5.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Social</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least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trusted</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source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worldwide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(Statista)</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 a 2020 global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survey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35%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said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social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down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from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40% in 2019 and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historical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low</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faced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global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pandemic</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influence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also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contributed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loss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other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outlets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Search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engines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currently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source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worldwide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56%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saying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find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91" name="Google Shape;291;gefc4d5b67f_1_24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292" name="Google Shape;292;gefc4d5b67f_1_24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4F22C679-8AE5-A847-BA50-5728E650624F}"/>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efc4d5b67f_1_25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1900"/>
              </a:spcBef>
              <a:spcAft>
                <a:spcPts val="0"/>
              </a:spcAft>
              <a:buClr>
                <a:schemeClr val="dk1"/>
              </a:buClr>
              <a:buSzPts val="1100"/>
              <a:buFont typeface="Arial"/>
              <a:buNone/>
            </a:pP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6.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When</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aligns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beliefs, 56%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Facebook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can’t</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recognize</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social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statistics</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b="1" dirty="0" err="1">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a:t>
            </a:r>
            <a:r>
              <a:rPr lang="de"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b="1" dirty="0">
              <a:solidFill>
                <a:srgbClr val="E5362B"/>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(SSRN)</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900"/>
              </a:spcBef>
              <a:spcAft>
                <a:spcPts val="0"/>
              </a:spcAft>
              <a:buClr>
                <a:schemeClr val="dk1"/>
              </a:buClr>
              <a:buSzPts val="1100"/>
              <a:buFont typeface="Arial"/>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Due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so-</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called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confirmation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bias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trust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confirms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existing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beliefs and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values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even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entirely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fabricated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recent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found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applies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Facebook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regardless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education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political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affiliation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According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results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Facebook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users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correctly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identify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headlines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just 44%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cases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90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298" name="Google Shape;298;gefc4d5b67f_1_25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299" name="Google Shape;299;gefc4d5b67f_1_25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Trust in Media Statistics 2021</a:t>
            </a:r>
            <a:endParaRPr/>
          </a:p>
        </p:txBody>
      </p:sp>
      <p:sp>
        <p:nvSpPr>
          <p:cNvPr id="5" name="Google Shape;102;gdfc22fcbb0_0_0">
            <a:extLst>
              <a:ext uri="{FF2B5EF4-FFF2-40B4-BE49-F238E27FC236}">
                <a16:creationId xmlns:a16="http://schemas.microsoft.com/office/drawing/2014/main" id="{C2EFAAB5-9EC8-6E4C-8DA2-869E3C7DB4C3}"/>
              </a:ext>
            </a:extLst>
          </p:cNvPr>
          <p:cNvSpPr txBox="1"/>
          <p:nvPr/>
        </p:nvSpPr>
        <p:spPr>
          <a:xfrm>
            <a:off x="3812583" y="4362600"/>
            <a:ext cx="5125587" cy="261580"/>
          </a:xfrm>
          <a:prstGeom prst="rect">
            <a:avLst/>
          </a:prstGeom>
          <a:noFill/>
          <a:ln>
            <a:noFill/>
          </a:ln>
        </p:spPr>
        <p:txBody>
          <a:bodyPr spcFirstLastPara="1" wrap="square" lIns="91425" tIns="91425" rIns="91425" bIns="91425" anchor="t" anchorCtr="0">
            <a:spAutoFit/>
          </a:bodyPr>
          <a:lstStyle/>
          <a:p>
            <a:pPr algn="r" fontAlgn="base"/>
            <a:r>
              <a:rPr lang="en-GB" sz="500" dirty="0"/>
              <a:t>Djordjevic, M., 2021. </a:t>
            </a:r>
            <a:r>
              <a:rPr lang="en-GB" sz="500" i="1" dirty="0"/>
              <a:t>27 Alarming Fake News Statistics [The 2021 Edition]</a:t>
            </a:r>
            <a:r>
              <a:rPr lang="en-GB" sz="500" dirty="0"/>
              <a:t>. [online] </a:t>
            </a:r>
            <a:r>
              <a:rPr lang="en-GB" sz="500" dirty="0" err="1"/>
              <a:t>Letter.ly</a:t>
            </a:r>
            <a:r>
              <a:rPr lang="en-GB" sz="500" dirty="0"/>
              <a:t>. Available at: &lt;https://</a:t>
            </a:r>
            <a:r>
              <a:rPr lang="en-GB" sz="500" dirty="0" err="1"/>
              <a:t>letter.ly</a:t>
            </a:r>
            <a:r>
              <a:rPr lang="en-GB" sz="500" dirty="0"/>
              <a:t>/fake-news-statistics/&gt; [Accessed 4 October 2021].</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1556</Words>
  <Application>Microsoft Macintosh PowerPoint</Application>
  <PresentationFormat>On-screen Show (16:9)</PresentationFormat>
  <Paragraphs>78</Paragraphs>
  <Slides>14</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Lato</vt:lpstr>
      <vt:lpstr>Simple Light</vt:lpstr>
      <vt:lpstr>The Psychology behind Fake News &amp; Applying the methodology and mechanisms to detect Fake News</vt:lpstr>
      <vt:lpstr>Overview</vt:lpstr>
      <vt:lpstr>PowerPoint Presentation</vt:lpstr>
      <vt:lpstr>Trust in Media Statistics 2021</vt:lpstr>
      <vt:lpstr>Trust in Media Statistics 2021</vt:lpstr>
      <vt:lpstr>Trust in Media Statistics 2021</vt:lpstr>
      <vt:lpstr>Trust in Media Statistics 2021</vt:lpstr>
      <vt:lpstr>Trust in Media Statistics 2021</vt:lpstr>
      <vt:lpstr>Trust in Media Statistics 2021</vt:lpstr>
      <vt:lpstr>Trust in Media Statistics 2021</vt:lpstr>
      <vt:lpstr>Trust in Media Statistics 2021</vt:lpstr>
      <vt:lpstr>Trust in Media Statistics 2021</vt:lpstr>
      <vt:lpstr>Trust in Media Statistics 2021</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Psychology behind Fake News &amp; Applying the methodology and mechanisms to detect Fake News</dc:title>
  <cp:lastModifiedBy>Debora Lucque</cp:lastModifiedBy>
  <cp:revision>4</cp:revision>
  <dcterms:modified xsi:type="dcterms:W3CDTF">2022-04-22T19:45:04Z</dcterms:modified>
</cp:coreProperties>
</file>